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Roboto Light" panose="020B0604020202020204" charset="0"/>
      <p:regular r:id="rId18"/>
    </p:embeddedFont>
    <p:embeddedFont>
      <p:font typeface="Red Hat Tex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FC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678894"/>
            <a:ext cx="7415927" cy="2178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Условия успешного обучения первоклассника</a:t>
            </a:r>
            <a:endParaRPr lang="en-US" sz="4550" dirty="0"/>
          </a:p>
        </p:txBody>
      </p:sp>
      <p:sp>
        <p:nvSpPr>
          <p:cNvPr id="4" name="Text 1"/>
          <p:cNvSpPr/>
          <p:nvPr/>
        </p:nvSpPr>
        <p:spPr>
          <a:xfrm>
            <a:off x="6350437" y="3227308"/>
            <a:ext cx="7415927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Поступление в первый класс - важнейший этап в жизни ребенка и всей семьи. Этот период требует особого внимания и поддержки со стороны родителей, чтобы помочь маленькому ученику адаптироваться к новым условиям и требованиям. В этой презентации мы рассмотрим основные правила и рекомендации, которые помогут вашему первокласснику успешно начать школьный путь.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437" y="6270308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58014" y="489228"/>
            <a:ext cx="12114133" cy="523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Особенности поддержки детей с нарушениями зрения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1368266"/>
            <a:ext cx="2973110" cy="29731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4563785"/>
            <a:ext cx="297311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Совместная деятельность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968693" y="4955024"/>
            <a:ext cx="2973110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 незрячим ребенком выполняйте задания вместе для снижения тревожности и создания атмосферы поддержки.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621" y="1368266"/>
            <a:ext cx="2973110" cy="29731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208621" y="4563785"/>
            <a:ext cx="297311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Вербализация действий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208621" y="4955024"/>
            <a:ext cx="2973110" cy="1422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Проговаривайте все свои действия и окружающие события, чтобы ребенок мог формировать правильные представления об окружающем мире.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1368266"/>
            <a:ext cx="2973110" cy="297311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48550" y="4563785"/>
            <a:ext cx="297311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Объяснение слов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7448550" y="4955024"/>
            <a:ext cx="2973110" cy="1422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 чтении объясняйте значение всех слов для формирования правильных представлений и предотвращения вербализма знаний.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479" y="1368266"/>
            <a:ext cx="2973110" cy="29731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688479" y="4563785"/>
            <a:ext cx="2973110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Специальные материалы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0688479" y="4955024"/>
            <a:ext cx="2973110" cy="1707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Используйте специальные дидактические материалы: светящиеся наборы, тактильные буквы и цифры, рельефные изображения для эффективного обучения.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968693" y="6862524"/>
            <a:ext cx="12692896" cy="569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Помните, что у детей с нарушениями зрения может формироваться вербализм знаний - когда за конкретным словом нет его понимания или значение слова искажено. Поэтому важно связывать слова с конкретными тактильными ощущениями и практическим опытом.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072" y="603409"/>
            <a:ext cx="7607856" cy="129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Что делать, если ребенок отказывается носить очки?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68072" y="2223373"/>
            <a:ext cx="7607856" cy="1052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Выясните причины отказа.</a:t>
            </a: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Выслушайте ребенка, не ругайте за отказ. Узнайте, неудобна ли оправа, искажают ли линзы восприятие или есть страх насмешек сверстников.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68072" y="3523178"/>
            <a:ext cx="7607856" cy="1052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Обратитесь к специалисту. </a:t>
            </a: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Офтальмолог может подобрать более слабые диоптрии на период адаптации, чтобы ребенок постепенно привык к коррекции зрения.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68072" y="4822984"/>
            <a:ext cx="7607856" cy="1052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Правильный подбор оправы.</a:t>
            </a: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Учитывайте мнение ребенка при выборе оправы. Пусть примерит и выберет понравившийся вариант, который не давит и обеспечивает комфортное зрение.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68072" y="6122789"/>
            <a:ext cx="7607856" cy="1052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Используйте мотивацию и примеры. </a:t>
            </a: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Показывайте известных людей в очках. Создавайте истории о "волшебных очках" и выбирайте вместе аксессуары, делающие ношение очков привлекательным.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78894"/>
            <a:ext cx="12692896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Поддержка детей с нарушениями опорно-двигательного аппарата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2624733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Иппотерапия: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968693" y="3106103"/>
            <a:ext cx="1269289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Занятия с лошадьми помогают детям с ДЦП улучшить контроль движений головы и туловища, сохранять равновесие и улучшить координацию и мышечный тонус.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968693" y="3982522"/>
            <a:ext cx="1269289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Ритмичные движения лошади оказывают терапевтический эффект на организм ребенка, а упражнения подбираются индивидуально в соответствии с диагнозом.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968693" y="4858941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Лечебное плавание: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68693" y="5340310"/>
            <a:ext cx="1269289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Плавание можно начинать с 9-12 месяцев при отсутствии противопоказаний. Водная среда идеальна для детей с двигательными нарушениями.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68693" y="6216729"/>
            <a:ext cx="1269289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Оно помогает сохранять симметричную позу, контролировать положение тела, развивает сенсомоторные навыки и тренирует дыхание, важное для речевого аппарата.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43176"/>
            <a:ext cx="12692896" cy="1375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Особенности поддержки детей с расстройствами аутистического спектра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968693" y="2486501"/>
            <a:ext cx="3997047" cy="771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60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6050" dirty="0"/>
          </a:p>
        </p:txBody>
      </p:sp>
      <p:sp>
        <p:nvSpPr>
          <p:cNvPr id="4" name="Text 2"/>
          <p:cNvSpPr/>
          <p:nvPr/>
        </p:nvSpPr>
        <p:spPr>
          <a:xfrm>
            <a:off x="968693" y="3550563"/>
            <a:ext cx="3997047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Визуализация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968693" y="4064913"/>
            <a:ext cx="3997047" cy="748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Создание визуальных расписаний, правил и инструкций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316498" y="2486501"/>
            <a:ext cx="3997166" cy="771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60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6050" dirty="0"/>
          </a:p>
        </p:txBody>
      </p:sp>
      <p:sp>
        <p:nvSpPr>
          <p:cNvPr id="7" name="Text 5"/>
          <p:cNvSpPr/>
          <p:nvPr/>
        </p:nvSpPr>
        <p:spPr>
          <a:xfrm>
            <a:off x="5316498" y="3550563"/>
            <a:ext cx="3997166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Структурирование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316498" y="4064913"/>
            <a:ext cx="3997166" cy="748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Четкая организация пространства и времени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9664422" y="2486501"/>
            <a:ext cx="3997166" cy="771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60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6050" dirty="0"/>
          </a:p>
        </p:txBody>
      </p:sp>
      <p:sp>
        <p:nvSpPr>
          <p:cNvPr id="10" name="Text 8"/>
          <p:cNvSpPr/>
          <p:nvPr/>
        </p:nvSpPr>
        <p:spPr>
          <a:xfrm>
            <a:off x="9664422" y="3550563"/>
            <a:ext cx="3997166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Адаптация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64422" y="4064913"/>
            <a:ext cx="3997166" cy="748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Дозирование учебной нагрузки и постепенное введение новизны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68693" y="5076230"/>
            <a:ext cx="12692896" cy="1122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При работе с детьми с РАС необходимо учитывать их особые образовательные потребности. Важно помнить, что уровень развития психических функций у таких детей неравномерен и часто искажен. Ребенок может обладать определенными умениями, но не способен их продемонстрировать стандартными способами.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968693" y="6461641"/>
            <a:ext cx="12692896" cy="1122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Родителям необходимо научиться видеть изменения в состоянии ребенка и понимать их причины. Также важно дозировать введение новизны и трудностей, учитывать индивидуальный темп работы и работоспособность ребенка с РАС.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71989"/>
            <a:ext cx="12692896" cy="1437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Организация пространства для ребенка с РАС</a:t>
            </a:r>
            <a:endParaRPr lang="en-US" sz="4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2598301"/>
            <a:ext cx="2898219" cy="17911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4694873"/>
            <a:ext cx="2898219" cy="782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Зонирование пространства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968693" y="5623441"/>
            <a:ext cx="2898219" cy="1955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Четкое разделение на учебную, игровую и зоны отдыха помогает ребенку с РАС лучше ориентироваться.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505" y="2598301"/>
            <a:ext cx="2898338" cy="179129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233505" y="4694992"/>
            <a:ext cx="2898338" cy="3910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Визуальные расписания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4233505" y="5232559"/>
            <a:ext cx="2898338" cy="156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Схемы и картинки помогают понимать порядок действий и снижают тревожность.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37" y="2598301"/>
            <a:ext cx="2898219" cy="17911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8437" y="4694873"/>
            <a:ext cx="2898219" cy="782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Коммуникативная поддержка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7498437" y="5623441"/>
            <a:ext cx="2898219" cy="156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Карточки PECS позволяют детям эффективно выражать потребности и чувства.</a:t>
            </a:r>
            <a:endParaRPr lang="en-US" sz="19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50" y="2598301"/>
            <a:ext cx="2898338" cy="179129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63250" y="4694992"/>
            <a:ext cx="2898338" cy="3910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Сенсорная адаптация</a:t>
            </a:r>
            <a:endParaRPr lang="en-US" sz="1900" dirty="0"/>
          </a:p>
        </p:txBody>
      </p:sp>
      <p:sp>
        <p:nvSpPr>
          <p:cNvPr id="14" name="Text 8"/>
          <p:cNvSpPr/>
          <p:nvPr/>
        </p:nvSpPr>
        <p:spPr>
          <a:xfrm>
            <a:off x="10763250" y="5232559"/>
            <a:ext cx="2898338" cy="1564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Место для сенсорной стимуляции или уединения при сенсорной перегрузке.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79796" y="625912"/>
            <a:ext cx="10270569" cy="669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Где получить помощь и поддержку?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968693" y="1750576"/>
            <a:ext cx="12692896" cy="364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Школьные специалисты: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Учитель, психолог, логопед, дефектолог помогут с адаптацией и учебными трудностями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968693" y="2194441"/>
            <a:ext cx="12692896" cy="364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Медицинские учреждения: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Педиатр, невролог, психиатр, офтальмолог окажут необходимую медицинскую помощь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968693" y="2638306"/>
            <a:ext cx="12692896" cy="728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Центры психолого-педагогической поддержки: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Диагностика, консультации, коррекционные занятия для выявления и решения проблем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968693" y="3446383"/>
            <a:ext cx="12692896" cy="728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Родительские сообщества: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Обмен опытом, эмоциональная поддержка от тех, кто сталкивается с похожими ситуациями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68693" y="4430792"/>
            <a:ext cx="12692896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Если вас что-то беспокоит в поведении ребенка или его учебных делах, не стесняйтесь обращаться за советом и консультацией. Своевременное обращение к специалистам поможет выявить проблемы на ранней стадии и предотвратить их усугубление.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68693" y="5779413"/>
            <a:ext cx="12692896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Помните, что с поступлением в школу в жизни вашего ребенка появился ещё один важный человек – учитель. Уважайте мнение первоклассника о своем педагоге и поддерживайте авторитет учителя. Эффективное сотрудничество семьи и школы – один из ключевых факторов успешной адаптации и обучения вашего ребенка.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285595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69889" y="3484245"/>
            <a:ext cx="10690503" cy="671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Создание правильной учебной среды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968693" y="4498777"/>
            <a:ext cx="12692896" cy="1096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Организуйте уголок учащегося: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Выделите ребенку постоянное место для занятий с хорошим освещением, удобным столом и стулом. Подберите мебель соответствующей высоты, чтобы обеспечить правильную осанку. Поддерживайте порядок в этом пространстве.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968693" y="5675233"/>
            <a:ext cx="12692896" cy="731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Подготовьте учебные материалы: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Храните все необходимые принадлежности (учебники, тетради, карандаши, ручки) в доступном для ребенка месте. Научите его самостоятельно находить и убирать свои вещи.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68693" y="6486168"/>
            <a:ext cx="12692896" cy="731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Минимизируйте отвлекающие факторы:</a:t>
            </a: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Во время занятий выключайте телевизор и компьютер, уберите игрушки, мобильные устройства. Создайте тихую и спокойную атмосферу, в которой ребенок сможет сосредоточиться.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16085" y="512683"/>
            <a:ext cx="10597991" cy="548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Правильный распорядок дня первоклассника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968693" y="1433989"/>
            <a:ext cx="1269289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Четкий режим дня снижает утомляемость и помогает ребенку эффективно адаптироваться к школьной жизни.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1941909"/>
            <a:ext cx="2963466" cy="296346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8693" y="5138380"/>
            <a:ext cx="2193727" cy="274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Утро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968693" y="5524381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Подъем в одно время (до 7:00)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968693" y="5934432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Полноценный завтрак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968693" y="6344483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Подготовка вещей с вечера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968693" y="6754535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Утренняя гимнастика (10 минут)</a:t>
            </a:r>
            <a:endParaRPr lang="en-US" sz="14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36" y="1941909"/>
            <a:ext cx="2963466" cy="296346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211836" y="5138380"/>
            <a:ext cx="2193727" cy="274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После школы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4211836" y="5524381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Обед сразу после занятий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4211836" y="5934432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Отдых (1 час)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4211836" y="6344483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Домашние задания до 17:00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4211836" y="6754535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Контроль осанки при выполнении</a:t>
            </a:r>
            <a:endParaRPr lang="en-US" sz="14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79" y="1941909"/>
            <a:ext cx="2963466" cy="296346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454979" y="5138380"/>
            <a:ext cx="2193727" cy="274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Вечер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7454979" y="5524381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Прогулка на свежем воздухе</a:t>
            </a:r>
            <a:endParaRPr lang="en-US" sz="1450" dirty="0"/>
          </a:p>
        </p:txBody>
      </p:sp>
      <p:sp>
        <p:nvSpPr>
          <p:cNvPr id="19" name="Text 14"/>
          <p:cNvSpPr/>
          <p:nvPr/>
        </p:nvSpPr>
        <p:spPr>
          <a:xfrm>
            <a:off x="7454979" y="5934432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Время для хобби</a:t>
            </a:r>
            <a:endParaRPr lang="en-US" sz="1450" dirty="0"/>
          </a:p>
        </p:txBody>
      </p:sp>
      <p:sp>
        <p:nvSpPr>
          <p:cNvPr id="20" name="Text 15"/>
          <p:cNvSpPr/>
          <p:nvPr/>
        </p:nvSpPr>
        <p:spPr>
          <a:xfrm>
            <a:off x="7454979" y="6344483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Ограничение гаджетов (до 1 часа)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7454979" y="6754535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Семейные занятия</a:t>
            </a:r>
            <a:endParaRPr lang="en-US" sz="145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123" y="1941909"/>
            <a:ext cx="2963466" cy="296346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0698123" y="5138380"/>
            <a:ext cx="2193727" cy="274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Перед сном</a:t>
            </a:r>
            <a:endParaRPr lang="en-US" sz="1700" dirty="0"/>
          </a:p>
        </p:txBody>
      </p:sp>
      <p:sp>
        <p:nvSpPr>
          <p:cNvPr id="24" name="Text 18"/>
          <p:cNvSpPr/>
          <p:nvPr/>
        </p:nvSpPr>
        <p:spPr>
          <a:xfrm>
            <a:off x="10698123" y="5524381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Подготовка к следующему дню</a:t>
            </a:r>
            <a:endParaRPr lang="en-US" sz="1450" dirty="0"/>
          </a:p>
        </p:txBody>
      </p:sp>
      <p:sp>
        <p:nvSpPr>
          <p:cNvPr id="25" name="Text 19"/>
          <p:cNvSpPr/>
          <p:nvPr/>
        </p:nvSpPr>
        <p:spPr>
          <a:xfrm>
            <a:off x="10698123" y="5934432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Спокойные занятия</a:t>
            </a:r>
            <a:endParaRPr lang="en-US" sz="1450" dirty="0"/>
          </a:p>
        </p:txBody>
      </p:sp>
      <p:sp>
        <p:nvSpPr>
          <p:cNvPr id="26" name="Text 20"/>
          <p:cNvSpPr/>
          <p:nvPr/>
        </p:nvSpPr>
        <p:spPr>
          <a:xfrm>
            <a:off x="10698123" y="6344483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Гигиенические процедуры</a:t>
            </a:r>
            <a:endParaRPr lang="en-US" sz="1450" dirty="0"/>
          </a:p>
        </p:txBody>
      </p:sp>
      <p:sp>
        <p:nvSpPr>
          <p:cNvPr id="27" name="Text 21"/>
          <p:cNvSpPr/>
          <p:nvPr/>
        </p:nvSpPr>
        <p:spPr>
          <a:xfrm>
            <a:off x="10698123" y="6754535"/>
            <a:ext cx="29634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Сон с 21:00 (10 часов)</a:t>
            </a:r>
            <a:endParaRPr lang="en-US" sz="1450" dirty="0"/>
          </a:p>
        </p:txBody>
      </p:sp>
      <p:sp>
        <p:nvSpPr>
          <p:cNvPr id="28" name="Text 22"/>
          <p:cNvSpPr/>
          <p:nvPr/>
        </p:nvSpPr>
        <p:spPr>
          <a:xfrm>
            <a:off x="968693" y="7262455"/>
            <a:ext cx="1269289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Регулярный режим формирует организованность и способствует успешной учебе.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03873"/>
            <a:ext cx="12692896" cy="1077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Правильная организация выполнения домашних заданий</a:t>
            </a:r>
            <a:endParaRPr lang="en-US" sz="3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1948339"/>
            <a:ext cx="4047768" cy="25016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4679037"/>
            <a:ext cx="4047768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Создайте правильные условия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968693" y="5082064"/>
            <a:ext cx="4047768" cy="1758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Обеспечьте проветренное помещение с хорошим освещением. Уберите отвлекающие факторы. Создайте тишину для концентрации. Подготовьте рабочее место и все необходимые материалы. Предложите легкий перекус перед занятиями.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257" y="1948339"/>
            <a:ext cx="4047768" cy="250162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91257" y="4679037"/>
            <a:ext cx="4047768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Найдите правильный баланс поддержки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5291257" y="5082064"/>
            <a:ext cx="4047768" cy="1758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Поощряйте самостоятельную работу. Проверяйте задания, не делая их за ребенка. Будьте доступны для вопросов. Используйте наводящие вопросы вместо готовых ответов. Отмечайте прогресс и учите стратегиям преодоления трудностей.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21" y="1948339"/>
            <a:ext cx="4047768" cy="250162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13821" y="4679037"/>
            <a:ext cx="4047768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Развивайте учебные навыки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9613821" y="5082064"/>
            <a:ext cx="4047768" cy="1758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Учите концентрации и планированию времени. Хвалите за старание. Используйте таймер. Показывайте, как разбивать сложные задания на простые шаги. Обучайте приемам самоконтроля и самопроверки. Развивайте навыки организации.</a:t>
            </a:r>
            <a:endParaRPr lang="en-US" sz="1400" dirty="0"/>
          </a:p>
        </p:txBody>
      </p:sp>
      <p:sp>
        <p:nvSpPr>
          <p:cNvPr id="12" name="Text 7"/>
          <p:cNvSpPr/>
          <p:nvPr/>
        </p:nvSpPr>
        <p:spPr>
          <a:xfrm>
            <a:off x="968693" y="7046952"/>
            <a:ext cx="12692896" cy="586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Правильно организованные домашние задания формируют не только академические навыки, но и качества, необходимые ребенку в течение всей жизни: дисциплину, ответственность и самостоятельность.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8121" y="517803"/>
            <a:ext cx="10413921" cy="553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Эмоциональная поддерж</a:t>
            </a:r>
            <a:r>
              <a:rPr lang="en-US" sz="345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ка первоклассника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968693" y="1448276"/>
            <a:ext cx="12692896" cy="602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Эмоциональное благополучие первоклассника не менее важно, чем его академические успехи. Ребенок должен чувствовать, что его поддерживают и верят в него, независимо от результатов.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2262783"/>
            <a:ext cx="2961323" cy="296132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41596" y="5459492"/>
            <a:ext cx="2215396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Вера в успех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968693" y="5849303"/>
            <a:ext cx="2961323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Вселяйте оптимизм: "Неудачи временны. То, что не получилось сегодня, получится завтра!"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431" y="2262783"/>
            <a:ext cx="2961442" cy="29614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12431" y="5459611"/>
            <a:ext cx="2961442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Положительное подкрепление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4212431" y="5873829"/>
            <a:ext cx="2961442" cy="1205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Поддерживайте стремление ребенка добиться успеха, отмечайте даже небольшие достижения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289" y="2262783"/>
            <a:ext cx="2961442" cy="296144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56289" y="5459611"/>
            <a:ext cx="2961442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Уважение к школьному статусу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7456289" y="5873829"/>
            <a:ext cx="2961442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Поддерживайте желание ребенка быть учеником, уважайте его отношения с учителем</a:t>
            </a:r>
            <a:endParaRPr lang="en-US" sz="14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47" y="2262783"/>
            <a:ext cx="2961442" cy="296144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700147" y="5459611"/>
            <a:ext cx="2961442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Безопасная среда</a:t>
            </a:r>
            <a:endParaRPr lang="en-US" sz="1450" dirty="0"/>
          </a:p>
        </p:txBody>
      </p:sp>
      <p:sp>
        <p:nvSpPr>
          <p:cNvPr id="15" name="Text 9"/>
          <p:cNvSpPr/>
          <p:nvPr/>
        </p:nvSpPr>
        <p:spPr>
          <a:xfrm>
            <a:off x="10700147" y="5873829"/>
            <a:ext cx="2961442" cy="904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Создайте атмосферу, где ребенок может делиться своими проблемами и трудностями</a:t>
            </a:r>
            <a:endParaRPr lang="en-US" sz="1450" dirty="0"/>
          </a:p>
        </p:txBody>
      </p:sp>
      <p:sp>
        <p:nvSpPr>
          <p:cNvPr id="16" name="Text 10"/>
          <p:cNvSpPr/>
          <p:nvPr/>
        </p:nvSpPr>
        <p:spPr>
          <a:xfrm>
            <a:off x="968693" y="7291030"/>
            <a:ext cx="12692896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Обсуждайте школьные правила и нормы, помогайте осмыслить новый опыт, будьте внимательны к переживаниям ребенка.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92868" y="537091"/>
            <a:ext cx="10644545" cy="574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Соблюдение баланса между учебой и игрой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968693" y="1502092"/>
            <a:ext cx="12692896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Помните, что учение – это нелегкий и ответственный труд, но у первоклассника должно оставаться достаточно времени для игровых занятий. Игра продолжает оставаться важной частью жизни ребенка 6-7 лет и способствует его гармоничному развитию.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2346603"/>
            <a:ext cx="2953464" cy="295346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8693" y="5544145"/>
            <a:ext cx="2953464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Учебная деятельность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968693" y="5973723"/>
            <a:ext cx="2953464" cy="1249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Уроки в школе, выполнение домашних заданий, дополнительные занятия по интересам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51" y="2346603"/>
            <a:ext cx="2953583" cy="29535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15051" y="5544264"/>
            <a:ext cx="295358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Игровая деятельность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4215051" y="5973842"/>
            <a:ext cx="2953583" cy="937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Разнообразные игры, способствующие социализации и развитию воображения</a:t>
            </a:r>
            <a:endParaRPr lang="en-US" sz="1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528" y="2346603"/>
            <a:ext cx="2953583" cy="295358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61528" y="5544264"/>
            <a:ext cx="295358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Физическая активность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7461528" y="5973842"/>
            <a:ext cx="2953583" cy="937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Подвижные игры на свежем воздухе, спортивные занятия, прогулки</a:t>
            </a:r>
            <a:endParaRPr lang="en-US" sz="15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005" y="2346603"/>
            <a:ext cx="2953583" cy="295358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708005" y="5544264"/>
            <a:ext cx="2953583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Творческие занятия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0708005" y="5973842"/>
            <a:ext cx="2953583" cy="937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Рисование, лепка, конструирование, музыка и другие виды творчества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968693" y="7443073"/>
            <a:ext cx="12692896" cy="312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Через игру дети осваивают новые навыки, учатся взаимодействовать с окружающими и выражать свои эмоции.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78894"/>
            <a:ext cx="12692896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5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Распространенные ошибки родителей: гиперопека и "культ болезни"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2723436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Гиперопека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968693" y="3340656"/>
            <a:ext cx="6045279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Чрезмерная забота и контроль отрицательно сказываются не только на самом ребенке, но и на других детях в семье. Постоянное выполнение заданий за ребенка, решение всех его проблем лишает его возможности научиться самостоятельности.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968693" y="5933123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Ребенок не учится преодолевать трудности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968693" y="6414492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Формируется неуверенность в своих силах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68693" y="6895862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Возникает зависимость от помощи взрослых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7623810" y="2723436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"Культ болезни"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23810" y="3340656"/>
            <a:ext cx="6045279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Если в семье ребенок с особенностями развития, важно не допустить превращения его особенностей в центр семейной жизни. Это создает нездоровую атмосферу и негативно влияет на психологический климат всей семьи.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7623810" y="5538073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Нарушение отношений между супругами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623810" y="6019443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Роль "мученика" у одного из родителей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623810" y="6500813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Снижение требований к поведению ребенка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7623810" y="6982182"/>
            <a:ext cx="604527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Закрепление позиции "больного"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515779"/>
            <a:ext cx="12692896" cy="1103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Ошибки родителей: недооценка проблем и неправильный подход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3" y="1994059"/>
            <a:ext cx="4043363" cy="40433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6271855"/>
            <a:ext cx="404336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Отрицание проблем</a:t>
            </a:r>
            <a:endParaRPr lang="en-US" sz="1450" dirty="0"/>
          </a:p>
        </p:txBody>
      </p:sp>
      <p:sp>
        <p:nvSpPr>
          <p:cNvPr id="5" name="Text 2"/>
          <p:cNvSpPr/>
          <p:nvPr/>
        </p:nvSpPr>
        <p:spPr>
          <a:xfrm>
            <a:off x="968693" y="6684407"/>
            <a:ext cx="4043363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Родители часто считают нарушения временными: "Перерастет", "Я тоже так делал". Это ведет к упущенному времени, когда помощь была бы наиболее эффективна.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400" y="1994059"/>
            <a:ext cx="4043363" cy="40433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93400" y="6271855"/>
            <a:ext cx="4043363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Фокус только на медицинской помощи</a:t>
            </a:r>
            <a:endParaRPr lang="en-US" sz="1450" dirty="0"/>
          </a:p>
        </p:txBody>
      </p:sp>
      <p:sp>
        <p:nvSpPr>
          <p:cNvPr id="8" name="Text 4"/>
          <p:cNvSpPr/>
          <p:nvPr/>
        </p:nvSpPr>
        <p:spPr>
          <a:xfrm>
            <a:off x="5293400" y="6684407"/>
            <a:ext cx="4043363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Сосредоточение на диагностике и лекарствах в ущерб развивающим занятиям. Эффективная помощь требует комплексного подхода.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07" y="1994059"/>
            <a:ext cx="4043482" cy="404348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18107" y="6271974"/>
            <a:ext cx="4043482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Неадекватные требования</a:t>
            </a:r>
            <a:endParaRPr lang="en-US" sz="1450" dirty="0"/>
          </a:p>
        </p:txBody>
      </p:sp>
      <p:sp>
        <p:nvSpPr>
          <p:cNvPr id="11" name="Text 6"/>
          <p:cNvSpPr/>
          <p:nvPr/>
        </p:nvSpPr>
        <p:spPr>
          <a:xfrm>
            <a:off x="9618107" y="6684526"/>
            <a:ext cx="4043482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Завышенные требования к ребенку с особенностями развития вызывают тревожность и подрывают уверенность в себе.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656392"/>
            <a:ext cx="12692896" cy="1403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Ошибки родителей: неправильная речевая поддержка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968693" y="2537698"/>
            <a:ext cx="12692896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Родители часто допускают ошибки, которые негативно влияют на речевое развитие ребенка: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968693" y="3456623"/>
            <a:ext cx="537091" cy="537091"/>
          </a:xfrm>
          <a:prstGeom prst="roundRect">
            <a:avLst>
              <a:gd name="adj" fmla="val 6667"/>
            </a:avLst>
          </a:prstGeom>
          <a:solidFill>
            <a:srgbClr val="5E98F1"/>
          </a:solidFill>
          <a:ln/>
        </p:spPr>
      </p:sp>
      <p:sp>
        <p:nvSpPr>
          <p:cNvPr id="5" name="Text 3"/>
          <p:cNvSpPr/>
          <p:nvPr/>
        </p:nvSpPr>
        <p:spPr>
          <a:xfrm>
            <a:off x="1068705" y="3514487"/>
            <a:ext cx="336947" cy="421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744385" y="3456623"/>
            <a:ext cx="5451515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Восприятие речевых ошибок как забавы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1744385" y="3981688"/>
            <a:ext cx="5451515" cy="763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Родителей забавляет то, как ребенок искажает слова и строит предложения</a:t>
            </a:r>
            <a:endParaRPr lang="en-US" sz="1850" dirty="0"/>
          </a:p>
        </p:txBody>
      </p:sp>
      <p:sp>
        <p:nvSpPr>
          <p:cNvPr id="8" name="Shape 6"/>
          <p:cNvSpPr/>
          <p:nvPr/>
        </p:nvSpPr>
        <p:spPr>
          <a:xfrm>
            <a:off x="7434501" y="3456623"/>
            <a:ext cx="537091" cy="537091"/>
          </a:xfrm>
          <a:prstGeom prst="roundRect">
            <a:avLst>
              <a:gd name="adj" fmla="val 6667"/>
            </a:avLst>
          </a:prstGeom>
          <a:solidFill>
            <a:srgbClr val="5E98F1"/>
          </a:solidFill>
          <a:ln/>
        </p:spPr>
      </p:sp>
      <p:sp>
        <p:nvSpPr>
          <p:cNvPr id="9" name="Text 7"/>
          <p:cNvSpPr/>
          <p:nvPr/>
        </p:nvSpPr>
        <p:spPr>
          <a:xfrm>
            <a:off x="7534513" y="3514487"/>
            <a:ext cx="336947" cy="421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210193" y="3456623"/>
            <a:ext cx="5451515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Навязчивые повторения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8210193" y="3981688"/>
            <a:ext cx="5451515" cy="763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Требование многократно повторять слова правильно вызывает речевой негативизм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968693" y="5252680"/>
            <a:ext cx="537091" cy="537091"/>
          </a:xfrm>
          <a:prstGeom prst="roundRect">
            <a:avLst>
              <a:gd name="adj" fmla="val 6667"/>
            </a:avLst>
          </a:prstGeom>
          <a:solidFill>
            <a:srgbClr val="5E98F1"/>
          </a:solidFill>
          <a:ln/>
        </p:spPr>
      </p:sp>
      <p:sp>
        <p:nvSpPr>
          <p:cNvPr id="13" name="Text 11"/>
          <p:cNvSpPr/>
          <p:nvPr/>
        </p:nvSpPr>
        <p:spPr>
          <a:xfrm>
            <a:off x="1068705" y="5310545"/>
            <a:ext cx="336947" cy="421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1744385" y="5252680"/>
            <a:ext cx="5451515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Неподходящий речевой материал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1744385" y="5777746"/>
            <a:ext cx="5451515" cy="763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Чтение книг, не соответствующих уровню развития ребенка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7434501" y="5252680"/>
            <a:ext cx="537091" cy="537091"/>
          </a:xfrm>
          <a:prstGeom prst="roundRect">
            <a:avLst>
              <a:gd name="adj" fmla="val 6667"/>
            </a:avLst>
          </a:prstGeom>
          <a:solidFill>
            <a:srgbClr val="5E98F1"/>
          </a:solidFill>
          <a:ln/>
        </p:spPr>
      </p:sp>
      <p:sp>
        <p:nvSpPr>
          <p:cNvPr id="17" name="Text 15"/>
          <p:cNvSpPr/>
          <p:nvPr/>
        </p:nvSpPr>
        <p:spPr>
          <a:xfrm>
            <a:off x="7534513" y="5310545"/>
            <a:ext cx="336947" cy="421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6"/>
          <p:cNvSpPr/>
          <p:nvPr/>
        </p:nvSpPr>
        <p:spPr>
          <a:xfrm>
            <a:off x="8210193" y="5252680"/>
            <a:ext cx="5451515" cy="381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Переоценка понимания речи</a:t>
            </a:r>
            <a:endParaRPr lang="en-US" sz="1850" dirty="0"/>
          </a:p>
        </p:txBody>
      </p:sp>
      <p:sp>
        <p:nvSpPr>
          <p:cNvPr id="19" name="Text 17"/>
          <p:cNvSpPr/>
          <p:nvPr/>
        </p:nvSpPr>
        <p:spPr>
          <a:xfrm>
            <a:off x="8210193" y="5777746"/>
            <a:ext cx="5451515" cy="763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Убеждение, что ребенок "всё понимает, просто не говорит"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968693" y="6810137"/>
            <a:ext cx="12692896" cy="763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Данные ошибки закрепляют неправильную речь, затрудняют коррекцию и могут вызвать отвращение к речевому общению.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Произвольный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Roboto Light</vt:lpstr>
      <vt:lpstr>Arial</vt:lpstr>
      <vt:lpstr>Red Hat Text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Запрягаев Руслан Алексеевич</cp:lastModifiedBy>
  <cp:revision>2</cp:revision>
  <dcterms:created xsi:type="dcterms:W3CDTF">2025-04-07T17:21:23Z</dcterms:created>
  <dcterms:modified xsi:type="dcterms:W3CDTF">2025-09-17T15:41:37Z</dcterms:modified>
</cp:coreProperties>
</file>